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70" r:id="rId14"/>
    <p:sldId id="271" r:id="rId15"/>
    <p:sldId id="269" r:id="rId16"/>
    <p:sldId id="272" r:id="rId17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BF61"/>
    <a:srgbClr val="8F683B"/>
    <a:srgbClr val="FFF39B"/>
    <a:srgbClr val="D76D4E"/>
    <a:srgbClr val="AEBA65"/>
    <a:srgbClr val="6B90B0"/>
    <a:srgbClr val="B26953"/>
    <a:srgbClr val="F3F0DE"/>
    <a:srgbClr val="90A568"/>
    <a:srgbClr val="2F71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6235EE-0D82-4348-97FA-6140A7F08A14}" type="doc">
      <dgm:prSet loTypeId="urn:microsoft.com/office/officeart/2005/8/layout/hList1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pt-BR"/>
        </a:p>
      </dgm:t>
    </dgm:pt>
    <dgm:pt modelId="{855924D6-1448-4CBE-89FB-3176463EF095}">
      <dgm:prSet phldrT="[Texto]"/>
      <dgm:spPr/>
      <dgm:t>
        <a:bodyPr/>
        <a:lstStyle/>
        <a:p>
          <a:r>
            <a:rPr lang="pt-BR" dirty="0" smtClean="0"/>
            <a:t>ColorMatrix</a:t>
          </a:r>
          <a:endParaRPr lang="pt-BR" dirty="0"/>
        </a:p>
      </dgm:t>
    </dgm:pt>
    <dgm:pt modelId="{F5F84486-A3D7-4723-B924-8D06486556D6}" type="parTrans" cxnId="{53F6CCEE-C485-42F2-97A4-49B236D5043D}">
      <dgm:prSet/>
      <dgm:spPr/>
      <dgm:t>
        <a:bodyPr/>
        <a:lstStyle/>
        <a:p>
          <a:endParaRPr lang="pt-BR"/>
        </a:p>
      </dgm:t>
    </dgm:pt>
    <dgm:pt modelId="{052EA9EE-29C7-4D0F-9744-C055E3439D14}" type="sibTrans" cxnId="{53F6CCEE-C485-42F2-97A4-49B236D5043D}">
      <dgm:prSet/>
      <dgm:spPr/>
      <dgm:t>
        <a:bodyPr/>
        <a:lstStyle/>
        <a:p>
          <a:endParaRPr lang="pt-BR"/>
        </a:p>
      </dgm:t>
    </dgm:pt>
    <dgm:pt modelId="{EC5D92AF-D167-40AF-8C4E-C5C3CCEE0559}">
      <dgm:prSet phldrT="[Texto]"/>
      <dgm:spPr/>
      <dgm:t>
        <a:bodyPr/>
        <a:lstStyle/>
        <a:p>
          <a:r>
            <a:rPr lang="pt-BR" b="0" i="1" u="none" dirty="0" smtClean="0">
              <a:effectLst/>
              <a:latin typeface="Ubuntu Mono" panose="020B0509030602030204" pitchFamily="49" charset="0"/>
            </a:rPr>
            <a:t>float[3][3]</a:t>
          </a:r>
          <a:endParaRPr lang="pt-BR" b="0" i="1" u="none" dirty="0">
            <a:effectLst/>
            <a:latin typeface="Ubuntu Mono" panose="020B0509030602030204" pitchFamily="49" charset="0"/>
          </a:endParaRPr>
        </a:p>
      </dgm:t>
    </dgm:pt>
    <dgm:pt modelId="{F7E6FFF9-3269-427F-89D5-508F9C8B1EBB}" type="parTrans" cxnId="{10C4D5DC-64E4-402A-A339-302A82059A40}">
      <dgm:prSet/>
      <dgm:spPr/>
      <dgm:t>
        <a:bodyPr/>
        <a:lstStyle/>
        <a:p>
          <a:endParaRPr lang="pt-BR"/>
        </a:p>
      </dgm:t>
    </dgm:pt>
    <dgm:pt modelId="{3E998021-E2E9-4610-B2BE-3A5BAFAC6A9F}" type="sibTrans" cxnId="{10C4D5DC-64E4-402A-A339-302A82059A40}">
      <dgm:prSet/>
      <dgm:spPr/>
      <dgm:t>
        <a:bodyPr/>
        <a:lstStyle/>
        <a:p>
          <a:endParaRPr lang="pt-BR"/>
        </a:p>
      </dgm:t>
    </dgm:pt>
    <dgm:pt modelId="{1127C139-0A40-43BE-AC86-35192718AE2B}">
      <dgm:prSet phldrT="[Texto]"/>
      <dgm:spPr/>
      <dgm:t>
        <a:bodyPr/>
        <a:lstStyle/>
        <a:p>
          <a:r>
            <a:rPr lang="pt-BR" b="0" dirty="0" smtClean="0">
              <a:latin typeface="Ubuntu Mono" panose="020B0509030602030204" pitchFamily="49" charset="0"/>
            </a:rPr>
            <a:t>toColor()</a:t>
          </a:r>
          <a:endParaRPr lang="pt-BR" b="0" dirty="0">
            <a:latin typeface="Ubuntu Mono" panose="020B0509030602030204" pitchFamily="49" charset="0"/>
          </a:endParaRPr>
        </a:p>
      </dgm:t>
    </dgm:pt>
    <dgm:pt modelId="{64598D54-BDA9-4E05-9942-AAABBADCCEB1}" type="parTrans" cxnId="{8D939FA5-1938-49EE-A4F6-1CEC473BFAFC}">
      <dgm:prSet/>
      <dgm:spPr/>
      <dgm:t>
        <a:bodyPr/>
        <a:lstStyle/>
        <a:p>
          <a:endParaRPr lang="pt-BR"/>
        </a:p>
      </dgm:t>
    </dgm:pt>
    <dgm:pt modelId="{61A3E91F-6FFB-420B-ACA6-274296BF3212}" type="sibTrans" cxnId="{8D939FA5-1938-49EE-A4F6-1CEC473BFAFC}">
      <dgm:prSet/>
      <dgm:spPr/>
      <dgm:t>
        <a:bodyPr/>
        <a:lstStyle/>
        <a:p>
          <a:endParaRPr lang="pt-BR"/>
        </a:p>
      </dgm:t>
    </dgm:pt>
    <dgm:pt modelId="{5C539C3D-1F1E-4065-B023-8A774D21C182}">
      <dgm:prSet phldrT="[Texto]"/>
      <dgm:spPr/>
      <dgm:t>
        <a:bodyPr/>
        <a:lstStyle/>
        <a:p>
          <a:endParaRPr lang="pt-BR" dirty="0"/>
        </a:p>
      </dgm:t>
    </dgm:pt>
    <dgm:pt modelId="{293FFE50-F5FA-49C6-B614-279E4AA5558A}" type="parTrans" cxnId="{5B46D1CC-1E66-4A65-A073-AA52346F1AFC}">
      <dgm:prSet/>
      <dgm:spPr/>
      <dgm:t>
        <a:bodyPr/>
        <a:lstStyle/>
        <a:p>
          <a:endParaRPr lang="pt-BR"/>
        </a:p>
      </dgm:t>
    </dgm:pt>
    <dgm:pt modelId="{7538A3C1-F2EE-467F-8A98-6C41259ADCDF}" type="sibTrans" cxnId="{5B46D1CC-1E66-4A65-A073-AA52346F1AFC}">
      <dgm:prSet/>
      <dgm:spPr/>
      <dgm:t>
        <a:bodyPr/>
        <a:lstStyle/>
        <a:p>
          <a:endParaRPr lang="pt-BR"/>
        </a:p>
      </dgm:t>
    </dgm:pt>
    <dgm:pt modelId="{DAAB7BA7-28C2-4B89-BAE6-291AD173F197}" type="pres">
      <dgm:prSet presAssocID="{D06235EE-0D82-4348-97FA-6140A7F08A1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7AD4BE4E-D548-4854-9819-F5FA3B72CB06}" type="pres">
      <dgm:prSet presAssocID="{855924D6-1448-4CBE-89FB-3176463EF095}" presName="composite" presStyleCnt="0"/>
      <dgm:spPr/>
    </dgm:pt>
    <dgm:pt modelId="{76FC6AAB-4735-4629-9686-927CACB615C7}" type="pres">
      <dgm:prSet presAssocID="{855924D6-1448-4CBE-89FB-3176463EF095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4FD0E81B-4008-4AA6-9E54-CBFEE5E031C4}" type="pres">
      <dgm:prSet presAssocID="{855924D6-1448-4CBE-89FB-3176463EF095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696BBF50-797F-4B9D-BCE7-1ED8F6C57730}" type="presOf" srcId="{D06235EE-0D82-4348-97FA-6140A7F08A14}" destId="{DAAB7BA7-28C2-4B89-BAE6-291AD173F197}" srcOrd="0" destOrd="0" presId="urn:microsoft.com/office/officeart/2005/8/layout/hList1"/>
    <dgm:cxn modelId="{0EA32192-2ECA-4BDB-B13D-77DD2101E852}" type="presOf" srcId="{1127C139-0A40-43BE-AC86-35192718AE2B}" destId="{4FD0E81B-4008-4AA6-9E54-CBFEE5E031C4}" srcOrd="0" destOrd="1" presId="urn:microsoft.com/office/officeart/2005/8/layout/hList1"/>
    <dgm:cxn modelId="{10C4D5DC-64E4-402A-A339-302A82059A40}" srcId="{855924D6-1448-4CBE-89FB-3176463EF095}" destId="{EC5D92AF-D167-40AF-8C4E-C5C3CCEE0559}" srcOrd="0" destOrd="0" parTransId="{F7E6FFF9-3269-427F-89D5-508F9C8B1EBB}" sibTransId="{3E998021-E2E9-4610-B2BE-3A5BAFAC6A9F}"/>
    <dgm:cxn modelId="{5B46D1CC-1E66-4A65-A073-AA52346F1AFC}" srcId="{855924D6-1448-4CBE-89FB-3176463EF095}" destId="{5C539C3D-1F1E-4065-B023-8A774D21C182}" srcOrd="2" destOrd="0" parTransId="{293FFE50-F5FA-49C6-B614-279E4AA5558A}" sibTransId="{7538A3C1-F2EE-467F-8A98-6C41259ADCDF}"/>
    <dgm:cxn modelId="{2235FD8C-DDF7-40D5-8E9A-ABFAF42188F5}" type="presOf" srcId="{855924D6-1448-4CBE-89FB-3176463EF095}" destId="{76FC6AAB-4735-4629-9686-927CACB615C7}" srcOrd="0" destOrd="0" presId="urn:microsoft.com/office/officeart/2005/8/layout/hList1"/>
    <dgm:cxn modelId="{8D939FA5-1938-49EE-A4F6-1CEC473BFAFC}" srcId="{855924D6-1448-4CBE-89FB-3176463EF095}" destId="{1127C139-0A40-43BE-AC86-35192718AE2B}" srcOrd="1" destOrd="0" parTransId="{64598D54-BDA9-4E05-9942-AAABBADCCEB1}" sibTransId="{61A3E91F-6FFB-420B-ACA6-274296BF3212}"/>
    <dgm:cxn modelId="{53F6CCEE-C485-42F2-97A4-49B236D5043D}" srcId="{D06235EE-0D82-4348-97FA-6140A7F08A14}" destId="{855924D6-1448-4CBE-89FB-3176463EF095}" srcOrd="0" destOrd="0" parTransId="{F5F84486-A3D7-4723-B924-8D06486556D6}" sibTransId="{052EA9EE-29C7-4D0F-9744-C055E3439D14}"/>
    <dgm:cxn modelId="{C1304C62-2739-4619-B62B-6E3DAEDE2A1D}" type="presOf" srcId="{5C539C3D-1F1E-4065-B023-8A774D21C182}" destId="{4FD0E81B-4008-4AA6-9E54-CBFEE5E031C4}" srcOrd="0" destOrd="2" presId="urn:microsoft.com/office/officeart/2005/8/layout/hList1"/>
    <dgm:cxn modelId="{D0E41FE9-BEE7-4942-9B1F-745669983CBA}" type="presOf" srcId="{EC5D92AF-D167-40AF-8C4E-C5C3CCEE0559}" destId="{4FD0E81B-4008-4AA6-9E54-CBFEE5E031C4}" srcOrd="0" destOrd="0" presId="urn:microsoft.com/office/officeart/2005/8/layout/hList1"/>
    <dgm:cxn modelId="{AC4DAC08-CEA6-42CE-BE0E-8478D7905940}" type="presParOf" srcId="{DAAB7BA7-28C2-4B89-BAE6-291AD173F197}" destId="{7AD4BE4E-D548-4854-9819-F5FA3B72CB06}" srcOrd="0" destOrd="0" presId="urn:microsoft.com/office/officeart/2005/8/layout/hList1"/>
    <dgm:cxn modelId="{166EC8ED-C140-42C8-9325-99296600C1E3}" type="presParOf" srcId="{7AD4BE4E-D548-4854-9819-F5FA3B72CB06}" destId="{76FC6AAB-4735-4629-9686-927CACB615C7}" srcOrd="0" destOrd="0" presId="urn:microsoft.com/office/officeart/2005/8/layout/hList1"/>
    <dgm:cxn modelId="{A47909CD-FCEF-4FDD-9E0B-9566AA4E51A6}" type="presParOf" srcId="{7AD4BE4E-D548-4854-9819-F5FA3B72CB06}" destId="{4FD0E81B-4008-4AA6-9E54-CBFEE5E031C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gif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61B410-8E53-4E6C-ABA6-62736165310A}" type="datetimeFigureOut">
              <a:rPr lang="pt-BR" smtClean="0"/>
              <a:t>24/11/2014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082FCD-6232-40B5-8D55-FF88321037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6860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082FCD-6232-40B5-8D55-FF88321037A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7697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/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rgbClr val="F3F0DE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 userDrawn="1"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0126" b="73723" l="3053" r="48646">
                        <a14:foregroundMark x1="40571" y1="42265" x2="40571" y2="42265"/>
                        <a14:foregroundMark x1="14131" y1="60770" x2="14131" y2="60770"/>
                        <a14:foregroundMark x1="14820" y1="61880" x2="14820" y2="61880"/>
                        <a14:foregroundMark x1="14623" y1="56921" x2="16790" y2="61436"/>
                        <a14:foregroundMark x1="12161" y1="59437" x2="14426" y2="63583"/>
                        <a14:foregroundMark x1="9650" y1="60918" x2="10143" y2="65877"/>
                        <a14:foregroundMark x1="39340" y1="43449" x2="42048" y2="44412"/>
                      </a14:backgroundRemoval>
                    </a14:imgEffect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56" t="29120" r="49028" b="31687"/>
          <a:stretch/>
        </p:blipFill>
        <p:spPr>
          <a:xfrm>
            <a:off x="1158702" y="3017441"/>
            <a:ext cx="7058823" cy="38405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799" y="621621"/>
            <a:ext cx="7772400" cy="1934822"/>
          </a:xfrm>
        </p:spPr>
        <p:txBody>
          <a:bodyPr anchor="ctr"/>
          <a:lstStyle>
            <a:lvl1pPr algn="ctr">
              <a:defRPr sz="6000" b="0" cap="none" spc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2965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 userDrawn="1"/>
        </p:nvSpPr>
        <p:spPr>
          <a:xfrm>
            <a:off x="0" y="0"/>
            <a:ext cx="9144000" cy="1524000"/>
          </a:xfrm>
          <a:prstGeom prst="rect">
            <a:avLst/>
          </a:prstGeom>
          <a:solidFill>
            <a:srgbClr val="F3F0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 userDrawn="1"/>
        </p:nvSpPr>
        <p:spPr>
          <a:xfrm>
            <a:off x="628650" y="457200"/>
            <a:ext cx="2950369" cy="1600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457200"/>
            <a:ext cx="5132778" cy="540385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dirty="0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9607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63370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0" y="0"/>
            <a:ext cx="9144000" cy="685800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6869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73452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8312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628650" y="1968046"/>
            <a:ext cx="7885508" cy="1849211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sz="half" idx="13"/>
          </p:nvPr>
        </p:nvSpPr>
        <p:spPr>
          <a:xfrm>
            <a:off x="629842" y="4094614"/>
            <a:ext cx="7884316" cy="191430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668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9115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 userDrawn="1"/>
        </p:nvSpPr>
        <p:spPr>
          <a:xfrm>
            <a:off x="0" y="6261101"/>
            <a:ext cx="9144000" cy="5969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1652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0" y="457200"/>
            <a:ext cx="8120459" cy="5921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536700"/>
            <a:ext cx="4629150" cy="43243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62848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 userDrawn="1"/>
        </p:nvSpPr>
        <p:spPr>
          <a:xfrm>
            <a:off x="0" y="-11110"/>
            <a:ext cx="9144000" cy="152241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 userDrawn="1"/>
        </p:nvSpPr>
        <p:spPr>
          <a:xfrm>
            <a:off x="0" y="6261101"/>
            <a:ext cx="9144000" cy="5969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80962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603373"/>
            <a:ext cx="7886700" cy="45212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6D52E579-2D7B-4576-9019-EA830CD01170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1666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0" r:id="rId6"/>
    <p:sldLayoutId id="2147483666" r:id="rId7"/>
    <p:sldLayoutId id="2147483667" r:id="rId8"/>
    <p:sldLayoutId id="2147483668" r:id="rId9"/>
    <p:sldLayoutId id="2147483669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Trabalho Final de CG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665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Por dentro do toColor()</a:t>
            </a:r>
            <a:endParaRPr lang="pt-BR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BR" dirty="0" smtClean="0"/>
              <a:t>Implementamos a fórmula do somatório usual.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pPr/>
              <a:t>10</a:t>
            </a:fld>
            <a:endParaRPr lang="pt-B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ixaDeTexto 6"/>
              <p:cNvSpPr txBox="1"/>
              <p:nvPr/>
            </p:nvSpPr>
            <p:spPr>
              <a:xfrm>
                <a:off x="628649" y="2240922"/>
                <a:ext cx="7886701" cy="1341778"/>
              </a:xfrm>
              <a:prstGeom prst="rect">
                <a:avLst/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280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pt-BR" sz="2800" i="1" smtClean="0">
                          <a:latin typeface="Cambria Math" panose="02040503050406030204" pitchFamily="18" charset="0"/>
                        </a:rPr>
                        <m:t> ≔</m:t>
                      </m:r>
                      <m:sSub>
                        <m:sSubPr>
                          <m:ctrlPr>
                            <a:rPr lang="pt-BR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sSub>
                        <m:sSubPr>
                          <m:ctrlPr>
                            <a:rPr lang="pt-BR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pt-BR" sz="2800" i="1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pt-BR" sz="2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t-BR" sz="2800" i="1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𝐿𝑢𝑧𝑒𝑠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pt-BR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pt-BR" sz="2800" i="1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sub>
                          </m:sSub>
                          <m:sSub>
                            <m:sSubPr>
                              <m:ctrlPr>
                                <a:rPr lang="pt-BR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  <m:sub>
                              <m:r>
                                <a:rPr lang="pt-BR" sz="2800" i="1">
                                  <a:latin typeface="Cambria Math" panose="02040503050406030204" pitchFamily="18" charset="0"/>
                                </a:rPr>
                                <m:t>𝑘𝑎</m:t>
                              </m:r>
                            </m:sub>
                          </m:sSub>
                          <m:d>
                            <m:dPr>
                              <m:ctrlPr>
                                <a:rPr lang="pt-BR" sz="28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pt-BR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pt-BR" sz="2800" i="1">
                                      <a:latin typeface="Cambria Math" panose="02040503050406030204" pitchFamily="18" charset="0"/>
                                    </a:rPr>
                                    <m:t>𝐷</m:t>
                                  </m:r>
                                </m:e>
                                <m:sub>
                                  <m:r>
                                    <a:rPr lang="pt-BR" sz="2800" i="1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  <m:r>
                                <a:rPr lang="pt-BR" sz="2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r>
                                <a:rPr lang="pt-BR" sz="28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d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pt-BR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sz="28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pt-BR" sz="28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sSub>
                            <m:sSubPr>
                              <m:ctrlPr>
                                <a:rPr lang="pt-BR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sz="2800" i="1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pt-BR" sz="2800" i="1">
                                  <a:latin typeface="Cambria Math" panose="02040503050406030204" pitchFamily="18" charset="0"/>
                                </a:rPr>
                                <m:t>𝑘𝑠</m:t>
                              </m:r>
                            </m:sub>
                          </m:sSub>
                        </m:e>
                      </m:nary>
                      <m:d>
                        <m:dPr>
                          <m:ctrlPr>
                            <a:rPr lang="pt-BR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pt-BR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t-BR" sz="28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pt-BR" sz="2800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  <m:r>
                            <a:rPr lang="pt-BR" sz="2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pt-BR" sz="2800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</m:d>
                    </m:oMath>
                  </m:oMathPara>
                </a14:m>
                <a:endParaRPr lang="pt-BR" sz="2800" dirty="0" smtClean="0"/>
              </a:p>
            </p:txBody>
          </p:sp>
        </mc:Choice>
        <mc:Fallback xmlns="">
          <p:sp>
            <p:nvSpPr>
              <p:cNvPr id="7" name="CaixaDeTexto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49" y="2240922"/>
                <a:ext cx="7886701" cy="134177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1246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Projeções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010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Matrizes de Projeção</a:t>
            </a:r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12</a:t>
            </a:fld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628650" y="1968046"/>
            <a:ext cx="7885508" cy="2552439"/>
          </a:xfrm>
        </p:spPr>
        <p:txBody>
          <a:bodyPr>
            <a:normAutofit/>
          </a:bodyPr>
          <a:lstStyle/>
          <a:p>
            <a:r>
              <a:rPr lang="pt-BR" dirty="0" smtClean="0"/>
              <a:t>Funções </a:t>
            </a:r>
            <a:r>
              <a:rPr lang="pt-BR" dirty="0"/>
              <a:t>que recebem os parâmetros desejados e retornam a matriz que transforma na projeção </a:t>
            </a:r>
            <a:r>
              <a:rPr lang="pt-BR" dirty="0" smtClean="0"/>
              <a:t>canônica</a:t>
            </a:r>
          </a:p>
          <a:p>
            <a:r>
              <a:rPr lang="pt-BR" dirty="0" smtClean="0"/>
              <a:t>O padrão do OpenGL usa a projeção ortográfica canônica</a:t>
            </a:r>
            <a:endParaRPr lang="pt-BR" dirty="0"/>
          </a:p>
        </p:txBody>
      </p:sp>
      <p:sp>
        <p:nvSpPr>
          <p:cNvPr id="8" name="Espaço Reservado para Conteúdo 7"/>
          <p:cNvSpPr>
            <a:spLocks noGrp="1"/>
          </p:cNvSpPr>
          <p:nvPr>
            <p:ph sz="half" idx="13"/>
          </p:nvPr>
        </p:nvSpPr>
        <p:spPr>
          <a:xfrm>
            <a:off x="628650" y="4649273"/>
            <a:ext cx="7884316" cy="1359641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pt-BR" sz="2000" dirty="0" err="1" smtClean="0">
                <a:solidFill>
                  <a:srgbClr val="FFF39B"/>
                </a:solidFill>
                <a:latin typeface="Ubuntu Mono" panose="020B0509030602030204" pitchFamily="49" charset="0"/>
              </a:rPr>
              <a:t>TransformMatrix</a:t>
            </a:r>
            <a:r>
              <a:rPr lang="pt-BR" sz="2000" dirty="0" smtClean="0">
                <a:latin typeface="Ubuntu Mono" panose="020B0509030602030204" pitchFamily="49" charset="0"/>
              </a:rPr>
              <a:t> </a:t>
            </a:r>
            <a:r>
              <a:rPr lang="pt-BR" sz="2000" dirty="0" err="1" smtClean="0">
                <a:solidFill>
                  <a:srgbClr val="8F683B"/>
                </a:solidFill>
                <a:latin typeface="Ubuntu Mono" panose="020B0509030602030204" pitchFamily="49" charset="0"/>
              </a:rPr>
              <a:t>ortho</a:t>
            </a:r>
            <a:r>
              <a:rPr lang="pt-BR" sz="2000" dirty="0" smtClean="0">
                <a:latin typeface="Ubuntu Mono" panose="020B0509030602030204" pitchFamily="49" charset="0"/>
              </a:rPr>
              <a:t>(</a:t>
            </a:r>
            <a:r>
              <a:rPr lang="pt-BR" sz="2000" dirty="0" err="1" smtClean="0">
                <a:solidFill>
                  <a:schemeClr val="bg1"/>
                </a:solidFill>
                <a:latin typeface="Ubuntu Mono" panose="020B0509030602030204" pitchFamily="49" charset="0"/>
              </a:rPr>
              <a:t>left,right,bottom,up,near,far</a:t>
            </a:r>
            <a:r>
              <a:rPr lang="pt-BR" sz="2000" dirty="0" smtClean="0">
                <a:latin typeface="Ubuntu Mono" panose="020B0509030602030204" pitchFamily="49" charset="0"/>
              </a:rPr>
              <a:t>);</a:t>
            </a:r>
          </a:p>
          <a:p>
            <a:pPr marL="0" indent="0">
              <a:buNone/>
            </a:pPr>
            <a:r>
              <a:rPr lang="pt-BR" sz="2000" dirty="0" err="1" smtClean="0">
                <a:solidFill>
                  <a:srgbClr val="FFF39B"/>
                </a:solidFill>
                <a:latin typeface="Ubuntu Mono" panose="020B0509030602030204" pitchFamily="49" charset="0"/>
              </a:rPr>
              <a:t>TransformMatrix</a:t>
            </a:r>
            <a:r>
              <a:rPr lang="pt-BR" sz="2000" dirty="0" smtClean="0">
                <a:latin typeface="Ubuntu Mono" panose="020B0509030602030204" pitchFamily="49" charset="0"/>
              </a:rPr>
              <a:t> </a:t>
            </a:r>
            <a:r>
              <a:rPr lang="pt-BR" sz="2000" dirty="0" err="1" smtClean="0">
                <a:solidFill>
                  <a:srgbClr val="8F683B"/>
                </a:solidFill>
                <a:latin typeface="Ubuntu Mono" panose="020B0509030602030204" pitchFamily="49" charset="0"/>
              </a:rPr>
              <a:t>frustum</a:t>
            </a:r>
            <a:r>
              <a:rPr lang="pt-BR" sz="2000" dirty="0" smtClean="0">
                <a:latin typeface="Ubuntu Mono" panose="020B0509030602030204" pitchFamily="49" charset="0"/>
              </a:rPr>
              <a:t>(</a:t>
            </a:r>
            <a:r>
              <a:rPr lang="pt-BR" sz="2000" dirty="0" err="1">
                <a:solidFill>
                  <a:schemeClr val="bg1"/>
                </a:solidFill>
                <a:latin typeface="Ubuntu Mono" panose="020B0509030602030204" pitchFamily="49" charset="0"/>
              </a:rPr>
              <a:t>left,right,bottom,up,near,far</a:t>
            </a:r>
            <a:r>
              <a:rPr lang="pt-BR" sz="2000" dirty="0" smtClean="0">
                <a:latin typeface="Ubuntu Mono" panose="020B0509030602030204" pitchFamily="49" charset="0"/>
              </a:rPr>
              <a:t>);</a:t>
            </a:r>
          </a:p>
          <a:p>
            <a:pPr marL="0" indent="0">
              <a:buNone/>
            </a:pPr>
            <a:r>
              <a:rPr lang="pt-BR" sz="2000" dirty="0" err="1">
                <a:solidFill>
                  <a:srgbClr val="FFF39B"/>
                </a:solidFill>
                <a:latin typeface="Ubuntu Mono" panose="020B0509030602030204" pitchFamily="49" charset="0"/>
              </a:rPr>
              <a:t>TransformMatrix</a:t>
            </a:r>
            <a:r>
              <a:rPr lang="pt-BR" sz="2000" dirty="0">
                <a:latin typeface="Ubuntu Mono" panose="020B0509030602030204" pitchFamily="49" charset="0"/>
              </a:rPr>
              <a:t> </a:t>
            </a:r>
            <a:r>
              <a:rPr lang="pt-BR" sz="2000" dirty="0" smtClean="0">
                <a:solidFill>
                  <a:srgbClr val="8F683B"/>
                </a:solidFill>
                <a:latin typeface="Ubuntu Mono" panose="020B0509030602030204" pitchFamily="49" charset="0"/>
              </a:rPr>
              <a:t>perspective</a:t>
            </a:r>
            <a:r>
              <a:rPr lang="pt-BR" sz="2000" dirty="0" smtClean="0">
                <a:latin typeface="Ubuntu Mono" panose="020B0509030602030204" pitchFamily="49" charset="0"/>
              </a:rPr>
              <a:t>(</a:t>
            </a:r>
            <a:r>
              <a:rPr lang="pt-BR" sz="2000" dirty="0" err="1" smtClean="0">
                <a:solidFill>
                  <a:schemeClr val="bg1"/>
                </a:solidFill>
                <a:latin typeface="Ubuntu Mono" panose="020B0509030602030204" pitchFamily="49" charset="0"/>
              </a:rPr>
              <a:t>fov,aspectRatio,near,far</a:t>
            </a:r>
            <a:r>
              <a:rPr lang="pt-BR" sz="2000" dirty="0" smtClean="0">
                <a:latin typeface="Ubuntu Mono" panose="020B0509030602030204" pitchFamily="49" charset="0"/>
              </a:rPr>
              <a:t>);</a:t>
            </a:r>
          </a:p>
          <a:p>
            <a:pPr marL="0" indent="0">
              <a:buNone/>
            </a:pPr>
            <a:r>
              <a:rPr lang="pt-BR" sz="2000" dirty="0" err="1">
                <a:solidFill>
                  <a:srgbClr val="FFF39B"/>
                </a:solidFill>
                <a:latin typeface="Ubuntu Mono" panose="020B0509030602030204" pitchFamily="49" charset="0"/>
              </a:rPr>
              <a:t>TransformMatrix</a:t>
            </a:r>
            <a:r>
              <a:rPr lang="pt-BR" sz="2000" dirty="0">
                <a:latin typeface="Ubuntu Mono" panose="020B0509030602030204" pitchFamily="49" charset="0"/>
              </a:rPr>
              <a:t> </a:t>
            </a:r>
            <a:r>
              <a:rPr lang="pt-BR" sz="2000" dirty="0" err="1" smtClean="0">
                <a:solidFill>
                  <a:srgbClr val="8F683B"/>
                </a:solidFill>
                <a:latin typeface="Ubuntu Mono" panose="020B0509030602030204" pitchFamily="49" charset="0"/>
              </a:rPr>
              <a:t>isometric</a:t>
            </a:r>
            <a:r>
              <a:rPr lang="pt-BR" sz="2000" dirty="0" smtClean="0">
                <a:latin typeface="Ubuntu Mono" panose="020B0509030602030204" pitchFamily="49" charset="0"/>
              </a:rPr>
              <a:t>(</a:t>
            </a:r>
            <a:r>
              <a:rPr lang="pt-BR" sz="2000" dirty="0" err="1" smtClean="0">
                <a:solidFill>
                  <a:schemeClr val="bg1"/>
                </a:solidFill>
                <a:latin typeface="Ubuntu Mono" panose="020B0509030602030204" pitchFamily="49" charset="0"/>
              </a:rPr>
              <a:t>scale,near,far,horizontal,vertical</a:t>
            </a:r>
            <a:r>
              <a:rPr lang="pt-BR" sz="2000" dirty="0" smtClean="0">
                <a:latin typeface="Ubuntu Mono" panose="020B0509030602030204" pitchFamily="49" charset="0"/>
              </a:rPr>
              <a:t>);</a:t>
            </a:r>
            <a:endParaRPr lang="pt-BR" sz="2000" dirty="0">
              <a:latin typeface="Ubuntu Mono" panose="020B0509030602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26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Perspectiva</a:t>
            </a:r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pPr/>
              <a:t>13</a:t>
            </a:fld>
            <a:endParaRPr lang="pt-BR" dirty="0"/>
          </a:p>
        </p:txBody>
      </p:sp>
      <p:pic>
        <p:nvPicPr>
          <p:cNvPr id="9" name="Espaço Reservado para Conteúdo 8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4" b="28178"/>
          <a:stretch/>
        </p:blipFill>
        <p:spPr>
          <a:xfrm>
            <a:off x="629246" y="3841959"/>
            <a:ext cx="7885508" cy="2253803"/>
          </a:xfrm>
        </p:spPr>
      </p:pic>
      <p:sp>
        <p:nvSpPr>
          <p:cNvPr id="10" name="Espaço Reservado para Conteúdo 9"/>
          <p:cNvSpPr>
            <a:spLocks noGrp="1"/>
          </p:cNvSpPr>
          <p:nvPr>
            <p:ph sz="half" idx="13"/>
          </p:nvPr>
        </p:nvSpPr>
        <p:spPr>
          <a:xfrm>
            <a:off x="629842" y="1667091"/>
            <a:ext cx="7884316" cy="2042023"/>
          </a:xfrm>
        </p:spPr>
        <p:txBody>
          <a:bodyPr/>
          <a:lstStyle/>
          <a:p>
            <a:r>
              <a:rPr lang="pt-BR" dirty="0" smtClean="0"/>
              <a:t>Implementa a função perspective do </a:t>
            </a:r>
            <a:r>
              <a:rPr lang="pt-BR" dirty="0" err="1" smtClean="0"/>
              <a:t>Glut</a:t>
            </a:r>
            <a:r>
              <a:rPr lang="pt-BR" dirty="0" smtClean="0"/>
              <a:t>.</a:t>
            </a:r>
          </a:p>
          <a:p>
            <a:r>
              <a:rPr lang="pt-BR" dirty="0" smtClean="0"/>
              <a:t>Recebe o ângulo visual da câmera, a proporção da imagem e a posição dos planos </a:t>
            </a:r>
            <a:r>
              <a:rPr lang="pt-BR" i="1" dirty="0" err="1" smtClean="0"/>
              <a:t>near</a:t>
            </a:r>
            <a:r>
              <a:rPr lang="pt-BR" dirty="0" smtClean="0"/>
              <a:t> e </a:t>
            </a:r>
            <a:r>
              <a:rPr lang="pt-BR" i="1" dirty="0" err="1" smtClean="0"/>
              <a:t>far</a:t>
            </a:r>
            <a:r>
              <a:rPr lang="pt-BR" dirty="0" smtClean="0"/>
              <a:t>.</a:t>
            </a:r>
          </a:p>
          <a:p>
            <a:r>
              <a:rPr lang="pt-BR" dirty="0" smtClean="0"/>
              <a:t>Equivalente ao </a:t>
            </a:r>
            <a:r>
              <a:rPr lang="pt-BR" dirty="0" err="1" smtClean="0"/>
              <a:t>frustrum</a:t>
            </a:r>
            <a:r>
              <a:rPr lang="pt-B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908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Isométrica</a:t>
            </a:r>
            <a:endParaRPr lang="pt-BR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 smtClean="0"/>
              <a:t>Implementa a projeção isométrica.</a:t>
            </a:r>
          </a:p>
          <a:p>
            <a:r>
              <a:rPr lang="pt-BR" dirty="0" smtClean="0"/>
              <a:t>Apenas rotaciona a cena e aplica uma projeção ortográfica.</a:t>
            </a:r>
          </a:p>
          <a:p>
            <a:r>
              <a:rPr lang="pt-BR" dirty="0" smtClean="0"/>
              <a:t>Os dois booleanos indicam qual sentido será dada a rotação.</a:t>
            </a:r>
            <a:endParaRPr lang="pt-BR" dirty="0"/>
          </a:p>
        </p:txBody>
      </p:sp>
      <p:pic>
        <p:nvPicPr>
          <p:cNvPr id="8" name="Espaço Reservado para Conteúdo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485" y="2192201"/>
            <a:ext cx="3886200" cy="3618186"/>
          </a:xfrm>
        </p:spPr>
      </p:pic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pPr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9836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/>
          <p:cNvSpPr/>
          <p:nvPr/>
        </p:nvSpPr>
        <p:spPr>
          <a:xfrm>
            <a:off x="-1" y="-1"/>
            <a:ext cx="9144000" cy="114007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pPr/>
              <a:t>15</a:t>
            </a:fld>
            <a:endParaRPr lang="pt-BR" dirty="0"/>
          </a:p>
        </p:txBody>
      </p:sp>
      <p:pic>
        <p:nvPicPr>
          <p:cNvPr id="9" name="Espaço Reservado para Imagem 8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262130"/>
            <a:ext cx="9209193" cy="4972162"/>
          </a:xfrm>
        </p:spPr>
      </p:pic>
      <p:sp>
        <p:nvSpPr>
          <p:cNvPr id="11" name="Título 3"/>
          <p:cNvSpPr txBox="1">
            <a:spLocks/>
          </p:cNvSpPr>
          <p:nvPr/>
        </p:nvSpPr>
        <p:spPr>
          <a:xfrm>
            <a:off x="628650" y="80963"/>
            <a:ext cx="7886700" cy="1181168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 smtClean="0"/>
              <a:t>Interface para Projeções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480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Conclusão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3600" dirty="0" smtClean="0"/>
              <a:t>O trabalho foi uma experiência positiva para o aprendizado da matéria por utilizar a teoria dada em sala.</a:t>
            </a:r>
          </a:p>
          <a:p>
            <a:r>
              <a:rPr lang="pt-BR" sz="3600" dirty="0" smtClean="0"/>
              <a:t>O incentivo ao aprofundamento do uso de C++ foi intenso e gerou conhecimento prático útil para a vida profissional.</a:t>
            </a:r>
            <a:endParaRPr lang="pt-BR" sz="3600" dirty="0"/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3521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0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Introdução - Objetivo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pt-BR" sz="4800" dirty="0" smtClean="0"/>
              <a:t>Aplicar as </a:t>
            </a:r>
            <a:r>
              <a:rPr lang="pt-BR" sz="4800" dirty="0"/>
              <a:t>noções de projeções e iluminação vistas em sala no modelo criado na </a:t>
            </a:r>
            <a:r>
              <a:rPr lang="pt-BR" sz="4800" dirty="0" smtClean="0"/>
              <a:t>primeira parte.</a:t>
            </a:r>
            <a:endParaRPr lang="pt-BR" sz="4800" dirty="0"/>
          </a:p>
          <a:p>
            <a:pPr marL="0" indent="0">
              <a:buNone/>
            </a:pPr>
            <a:endParaRPr lang="pt-BR" sz="480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604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Relembrando o </a:t>
            </a:r>
            <a:r>
              <a:rPr lang="pt-BR" dirty="0" smtClean="0"/>
              <a:t>modelo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/>
              <a:t>Tema de fantasia, foi inspirado em livros de pop-up</a:t>
            </a:r>
          </a:p>
          <a:p>
            <a:r>
              <a:rPr lang="pt-BR" dirty="0"/>
              <a:t>Feito no SketchUp Make</a:t>
            </a:r>
          </a:p>
          <a:p>
            <a:r>
              <a:rPr lang="pt-BR" dirty="0"/>
              <a:t>Era assim...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3</a:t>
            </a:fld>
            <a:endParaRPr lang="pt-BR"/>
          </a:p>
        </p:txBody>
      </p:sp>
      <p:pic>
        <p:nvPicPr>
          <p:cNvPr id="1028" name="Picture 4" descr="Astronauta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150" y="2694430"/>
            <a:ext cx="3886200" cy="2613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7520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smtClean="0"/>
              <a:t>Mudanças no Leitor de .obj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063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ColorMatrix</a:t>
            </a:r>
            <a:endParaRPr lang="pt-BR" dirty="0"/>
          </a:p>
        </p:txBody>
      </p:sp>
      <p:sp>
        <p:nvSpPr>
          <p:cNvPr id="7" name="Espaço Reservado para Conteúdo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 smtClean="0"/>
              <a:t>Estrutura de dados que guarda uma matriz 3x3.</a:t>
            </a:r>
          </a:p>
          <a:p>
            <a:r>
              <a:rPr lang="pt-BR" dirty="0" smtClean="0"/>
              <a:t>Cada linha representa uma componente.</a:t>
            </a:r>
          </a:p>
          <a:p>
            <a:r>
              <a:rPr lang="pt-BR" dirty="0" smtClean="0"/>
              <a:t>É criado um objeto desse para cada material do objeto, cada face apenas referencia seu material.</a:t>
            </a:r>
            <a:endParaRPr lang="pt-BR" dirty="0"/>
          </a:p>
        </p:txBody>
      </p:sp>
      <p:graphicFrame>
        <p:nvGraphicFramePr>
          <p:cNvPr id="9" name="Espaço Reservado para Conteúdo 8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517981709"/>
              </p:ext>
            </p:extLst>
          </p:nvPr>
        </p:nvGraphicFramePr>
        <p:xfrm>
          <a:off x="4629150" y="1825625"/>
          <a:ext cx="38862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12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Arquivo </a:t>
            </a:r>
            <a:r>
              <a:rPr lang="pt-BR" smtClean="0"/>
              <a:t>.</a:t>
            </a:r>
            <a:r>
              <a:rPr lang="pt-BR" dirty="0" err="1" smtClean="0"/>
              <a:t>mtl</a:t>
            </a:r>
            <a:endParaRPr lang="pt-BR" dirty="0"/>
          </a:p>
        </p:txBody>
      </p:sp>
      <p:sp>
        <p:nvSpPr>
          <p:cNvPr id="7" name="Espaço Reservado para Conteúdo 6"/>
          <p:cNvSpPr>
            <a:spLocks noGrp="1"/>
          </p:cNvSpPr>
          <p:nvPr>
            <p:ph idx="1"/>
          </p:nvPr>
        </p:nvSpPr>
        <p:spPr>
          <a:solidFill>
            <a:schemeClr val="tx1">
              <a:lumMod val="85000"/>
              <a:lumOff val="1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# comentário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B26953"/>
                </a:solidFill>
                <a:latin typeface="Ubuntu Mono" panose="020B0509030602030204" pitchFamily="49" charset="0"/>
              </a:rPr>
              <a:t>newmtl</a:t>
            </a:r>
            <a:r>
              <a:rPr lang="pt-B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400" dirty="0">
                <a:solidFill>
                  <a:srgbClr val="6B90B0"/>
                </a:solidFill>
                <a:latin typeface="Ubuntu Mono" panose="020B0509030602030204" pitchFamily="49" charset="0"/>
              </a:rPr>
              <a:t>Moinho</a:t>
            </a:r>
          </a:p>
          <a:p>
            <a:pPr marL="0" indent="0">
              <a:buNone/>
            </a:pPr>
            <a:r>
              <a:rPr lang="pt-BR" sz="2400" dirty="0">
                <a:solidFill>
                  <a:srgbClr val="B26953"/>
                </a:solidFill>
                <a:latin typeface="Ubuntu Mono" panose="020B0509030602030204" pitchFamily="49" charset="0"/>
              </a:rPr>
              <a:t>Ka</a:t>
            </a:r>
            <a:r>
              <a:rPr lang="pt-B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400" dirty="0">
                <a:solidFill>
                  <a:srgbClr val="6B90B0"/>
                </a:solidFill>
                <a:latin typeface="Ubuntu Mono" panose="020B0509030602030204" pitchFamily="49" charset="0"/>
              </a:rPr>
              <a:t>1.000000</a:t>
            </a:r>
            <a:r>
              <a:rPr lang="pt-B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400" dirty="0">
                <a:solidFill>
                  <a:srgbClr val="AEBA65"/>
                </a:solidFill>
                <a:latin typeface="Ubuntu Mono" panose="020B0509030602030204" pitchFamily="49" charset="0"/>
              </a:rPr>
              <a:t>1.000000</a:t>
            </a:r>
            <a:r>
              <a:rPr lang="pt-B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400" dirty="0" smtClean="0">
                <a:solidFill>
                  <a:srgbClr val="F9BF61"/>
                </a:solidFill>
                <a:latin typeface="Ubuntu Mono" panose="020B0509030602030204" pitchFamily="49" charset="0"/>
              </a:rPr>
              <a:t>1.000000</a:t>
            </a:r>
          </a:p>
          <a:p>
            <a:pPr marL="0" indent="0">
              <a:buNone/>
            </a:pPr>
            <a:r>
              <a:rPr lang="pt-BR" sz="2400" dirty="0" smtClean="0">
                <a:solidFill>
                  <a:srgbClr val="B26953"/>
                </a:solidFill>
                <a:latin typeface="Ubuntu Mono" panose="020B0509030602030204" pitchFamily="49" charset="0"/>
              </a:rPr>
              <a:t>Kd</a:t>
            </a:r>
            <a:r>
              <a:rPr lang="pt-B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400" dirty="0">
                <a:solidFill>
                  <a:srgbClr val="6B90B0"/>
                </a:solidFill>
                <a:latin typeface="Ubuntu Mono" panose="020B0509030602030204" pitchFamily="49" charset="0"/>
              </a:rPr>
              <a:t>0.772549</a:t>
            </a:r>
            <a:r>
              <a:rPr lang="pt-B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400" dirty="0">
                <a:solidFill>
                  <a:srgbClr val="AEBA65"/>
                </a:solidFill>
                <a:latin typeface="Ubuntu Mono" panose="020B0509030602030204" pitchFamily="49" charset="0"/>
              </a:rPr>
              <a:t>0.741176</a:t>
            </a:r>
            <a:r>
              <a:rPr lang="pt-B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400" dirty="0" smtClean="0">
                <a:solidFill>
                  <a:srgbClr val="F9BF61"/>
                </a:solidFill>
                <a:latin typeface="Ubuntu Mono" panose="020B0509030602030204" pitchFamily="49" charset="0"/>
              </a:rPr>
              <a:t>0.937255</a:t>
            </a:r>
          </a:p>
          <a:p>
            <a:pPr marL="0" indent="0">
              <a:buNone/>
            </a:pPr>
            <a:r>
              <a:rPr lang="pt-BR" sz="2400" dirty="0" smtClean="0">
                <a:solidFill>
                  <a:srgbClr val="B26953"/>
                </a:solidFill>
                <a:latin typeface="Ubuntu Mono" panose="020B0509030602030204" pitchFamily="49" charset="0"/>
              </a:rPr>
              <a:t>Ks</a:t>
            </a:r>
            <a:r>
              <a:rPr lang="pt-B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400" dirty="0">
                <a:solidFill>
                  <a:srgbClr val="6B90B0"/>
                </a:solidFill>
                <a:latin typeface="Ubuntu Mono" panose="020B0509030602030204" pitchFamily="49" charset="0"/>
              </a:rPr>
              <a:t>0.330000</a:t>
            </a:r>
            <a:r>
              <a:rPr lang="pt-B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400" dirty="0">
                <a:solidFill>
                  <a:srgbClr val="AEBA65"/>
                </a:solidFill>
                <a:latin typeface="Ubuntu Mono" panose="020B0509030602030204" pitchFamily="49" charset="0"/>
              </a:rPr>
              <a:t>0.330000</a:t>
            </a:r>
            <a:r>
              <a:rPr lang="pt-BR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400" dirty="0" smtClean="0">
                <a:solidFill>
                  <a:srgbClr val="F9BF61"/>
                </a:solidFill>
                <a:latin typeface="Ubuntu Mono" panose="020B0509030602030204" pitchFamily="49" charset="0"/>
              </a:rPr>
              <a:t>0.330000</a:t>
            </a:r>
          </a:p>
          <a:p>
            <a:pPr marL="0" indent="0">
              <a:buNone/>
            </a:pPr>
            <a:r>
              <a:rPr lang="pt-BR" sz="2400" dirty="0" smtClean="0">
                <a:solidFill>
                  <a:srgbClr val="B26953"/>
                </a:solidFill>
                <a:latin typeface="Ubuntu Mono" panose="020B0509030602030204" pitchFamily="49" charset="0"/>
              </a:rPr>
              <a:t>Ns</a:t>
            </a:r>
            <a:r>
              <a:rPr lang="pt-B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Ubuntu Mono" panose="020B0509030602030204" pitchFamily="49" charset="0"/>
              </a:rPr>
              <a:t> </a:t>
            </a:r>
            <a:r>
              <a:rPr lang="pt-BR" sz="2400" dirty="0" smtClean="0">
                <a:solidFill>
                  <a:srgbClr val="6B90B0"/>
                </a:solidFill>
                <a:latin typeface="Ubuntu Mono" panose="020B0509030602030204" pitchFamily="49" charset="0"/>
              </a:rPr>
              <a:t>1</a:t>
            </a:r>
            <a:endParaRPr lang="pt-BR" sz="2400" dirty="0" smtClean="0">
              <a:solidFill>
                <a:srgbClr val="F9BF61"/>
              </a:solidFill>
              <a:latin typeface="Ubuntu Mono" panose="020B0509030602030204" pitchFamily="49" charset="0"/>
            </a:endParaRP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4388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Leitura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BR" sz="3200" dirty="0" smtClean="0"/>
              <a:t>A leitura é bem parecida do modelo usando a mesma expressão regular, como mostrado no slide anterior.</a:t>
            </a:r>
          </a:p>
          <a:p>
            <a:r>
              <a:rPr lang="pt-BR" sz="3200" dirty="0" smtClean="0"/>
              <a:t>No fim temos um vetor associativo ligando cada </a:t>
            </a:r>
            <a:r>
              <a:rPr lang="pt-BR" sz="3200" i="1" dirty="0" smtClean="0"/>
              <a:t>string</a:t>
            </a:r>
            <a:r>
              <a:rPr lang="pt-BR" sz="3200" dirty="0" smtClean="0"/>
              <a:t> com seu material associado.</a:t>
            </a:r>
          </a:p>
          <a:p>
            <a:r>
              <a:rPr lang="pt-BR" sz="3200" dirty="0" smtClean="0"/>
              <a:t>Cada vez que o .obj requer um material, acessamos o vetor e guardamos a referencia do material na face.</a:t>
            </a:r>
            <a:endParaRPr lang="pt-BR" sz="320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2010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Iluminação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553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Adaptando a renderização</a:t>
            </a:r>
            <a:endParaRPr lang="pt-BR" dirty="0"/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2E579-2D7B-4576-9019-EA830CD01170}" type="slidenum">
              <a:rPr lang="pt-BR" smtClean="0"/>
              <a:t>9</a:t>
            </a:fld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628650" y="1968046"/>
            <a:ext cx="7885508" cy="2552439"/>
          </a:xfrm>
        </p:spPr>
        <p:txBody>
          <a:bodyPr>
            <a:normAutofit fontScale="92500"/>
          </a:bodyPr>
          <a:lstStyle/>
          <a:p>
            <a:r>
              <a:rPr lang="pt-BR" dirty="0" smtClean="0"/>
              <a:t>Para um modelo ser renderizado agora ele precisa saber quem são as luzes da cena.</a:t>
            </a:r>
          </a:p>
          <a:p>
            <a:r>
              <a:rPr lang="pt-BR" dirty="0" smtClean="0"/>
              <a:t>Como decidimos usar o </a:t>
            </a:r>
            <a:r>
              <a:rPr lang="pt-BR" i="1" dirty="0" smtClean="0"/>
              <a:t>flat shading</a:t>
            </a:r>
            <a:r>
              <a:rPr lang="pt-BR" dirty="0"/>
              <a:t> </a:t>
            </a:r>
            <a:r>
              <a:rPr lang="pt-BR" dirty="0" smtClean="0"/>
              <a:t>temos que calcular o vetor normal  e o ponto médio do triângulo.</a:t>
            </a:r>
          </a:p>
          <a:p>
            <a:r>
              <a:rPr lang="pt-BR" dirty="0" smtClean="0"/>
              <a:t>Já que cada face sabe seu material, decidir a cor desta face é só passar o ponto médio e a normal para o ColorMatrix.</a:t>
            </a:r>
          </a:p>
          <a:p>
            <a:endParaRPr lang="pt-BR" i="1" dirty="0"/>
          </a:p>
        </p:txBody>
      </p:sp>
      <p:sp>
        <p:nvSpPr>
          <p:cNvPr id="8" name="Espaço Reservado para Conteúdo 7"/>
          <p:cNvSpPr>
            <a:spLocks noGrp="1"/>
          </p:cNvSpPr>
          <p:nvPr>
            <p:ph sz="half" idx="13"/>
          </p:nvPr>
        </p:nvSpPr>
        <p:spPr>
          <a:xfrm>
            <a:off x="628650" y="4649273"/>
            <a:ext cx="7884316" cy="1359641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>
            <a:noAutofit/>
          </a:bodyPr>
          <a:lstStyle/>
          <a:p>
            <a:pPr marL="0" indent="0">
              <a:buNone/>
            </a:pPr>
            <a:r>
              <a:rPr lang="pt-BR" sz="2000" dirty="0" err="1">
                <a:solidFill>
                  <a:srgbClr val="FFF39B"/>
                </a:solidFill>
                <a:latin typeface="Ubuntu Mono" panose="020B0509030602030204" pitchFamily="49" charset="0"/>
              </a:rPr>
              <a:t>void</a:t>
            </a:r>
            <a:r>
              <a:rPr lang="pt-BR" sz="2000" dirty="0">
                <a:latin typeface="Ubuntu Mono" panose="020B0509030602030204" pitchFamily="49" charset="0"/>
              </a:rPr>
              <a:t> </a:t>
            </a:r>
            <a:r>
              <a:rPr lang="pt-BR" sz="2000" dirty="0" err="1" smtClean="0">
                <a:solidFill>
                  <a:srgbClr val="8F683B"/>
                </a:solidFill>
                <a:latin typeface="Ubuntu Mono" panose="020B0509030602030204" pitchFamily="49" charset="0"/>
              </a:rPr>
              <a:t>Model</a:t>
            </a:r>
            <a:r>
              <a:rPr lang="pt-BR" sz="2000" dirty="0">
                <a:solidFill>
                  <a:srgbClr val="8F683B"/>
                </a:solidFill>
                <a:latin typeface="Ubuntu Mono" panose="020B0509030602030204" pitchFamily="49" charset="0"/>
              </a:rPr>
              <a:t>::desenhar</a:t>
            </a:r>
            <a:r>
              <a:rPr lang="pt-BR" sz="2000" dirty="0">
                <a:latin typeface="Ubuntu Mono" panose="020B0509030602030204" pitchFamily="49" charset="0"/>
              </a:rPr>
              <a:t>(</a:t>
            </a:r>
            <a:r>
              <a:rPr lang="pt-BR" sz="2000" dirty="0">
                <a:solidFill>
                  <a:srgbClr val="F9BF61"/>
                </a:solidFill>
                <a:latin typeface="Ubuntu Mono" panose="020B0509030602030204" pitchFamily="49" charset="0"/>
              </a:rPr>
              <a:t>float</a:t>
            </a:r>
            <a:r>
              <a:rPr lang="pt-BR" sz="2000" dirty="0">
                <a:latin typeface="Ubuntu Mono" panose="020B0509030602030204" pitchFamily="49" charset="0"/>
              </a:rPr>
              <a:t> ambiente[</a:t>
            </a:r>
            <a:r>
              <a:rPr lang="pt-BR" sz="2000" dirty="0">
                <a:solidFill>
                  <a:srgbClr val="D76D4E"/>
                </a:solidFill>
                <a:latin typeface="Ubuntu Mono" panose="020B0509030602030204" pitchFamily="49" charset="0"/>
              </a:rPr>
              <a:t>3</a:t>
            </a:r>
            <a:r>
              <a:rPr lang="pt-BR" sz="2000" dirty="0">
                <a:latin typeface="Ubuntu Mono" panose="020B0509030602030204" pitchFamily="49" charset="0"/>
              </a:rPr>
              <a:t>],</a:t>
            </a:r>
            <a:r>
              <a:rPr lang="pt-BR" sz="2000" dirty="0" err="1" smtClean="0">
                <a:solidFill>
                  <a:srgbClr val="F9BF61"/>
                </a:solidFill>
                <a:latin typeface="Ubuntu Mono" panose="020B0509030602030204" pitchFamily="49" charset="0"/>
              </a:rPr>
              <a:t>QList</a:t>
            </a:r>
            <a:r>
              <a:rPr lang="pt-BR" sz="2000" dirty="0" smtClean="0">
                <a:solidFill>
                  <a:srgbClr val="F9BF61"/>
                </a:solidFill>
                <a:latin typeface="Ubuntu Mono" panose="020B0509030602030204" pitchFamily="49" charset="0"/>
              </a:rPr>
              <a:t>&lt;Light</a:t>
            </a:r>
            <a:r>
              <a:rPr lang="pt-BR" sz="2000" dirty="0">
                <a:solidFill>
                  <a:srgbClr val="F9BF61"/>
                </a:solidFill>
                <a:latin typeface="Ubuntu Mono" panose="020B0509030602030204" pitchFamily="49" charset="0"/>
              </a:rPr>
              <a:t>&gt;</a:t>
            </a:r>
            <a:r>
              <a:rPr lang="pt-BR" sz="2000" dirty="0">
                <a:latin typeface="Ubuntu Mono" panose="020B0509030602030204" pitchFamily="49" charset="0"/>
              </a:rPr>
              <a:t> luzes</a:t>
            </a:r>
            <a:r>
              <a:rPr lang="pt-BR" sz="2000" dirty="0" smtClean="0">
                <a:latin typeface="Ubuntu Mono" panose="020B0509030602030204" pitchFamily="49" charset="0"/>
              </a:rPr>
              <a:t>);</a:t>
            </a:r>
          </a:p>
          <a:p>
            <a:pPr marL="0" indent="0">
              <a:buNone/>
            </a:pPr>
            <a:r>
              <a:rPr lang="pt-BR" sz="2000" dirty="0">
                <a:solidFill>
                  <a:srgbClr val="FFF39B"/>
                </a:solidFill>
                <a:latin typeface="Ubuntu Mono" panose="020B0509030602030204" pitchFamily="49" charset="0"/>
              </a:rPr>
              <a:t>float* </a:t>
            </a:r>
            <a:r>
              <a:rPr lang="pt-BR" sz="2000" dirty="0" smtClean="0">
                <a:solidFill>
                  <a:srgbClr val="8F683B"/>
                </a:solidFill>
                <a:latin typeface="Ubuntu Mono" panose="020B0509030602030204" pitchFamily="49" charset="0"/>
              </a:rPr>
              <a:t>ColorMatrix::toColor</a:t>
            </a:r>
            <a:r>
              <a:rPr lang="pt-BR" sz="2000" dirty="0" smtClean="0">
                <a:latin typeface="Ubuntu Mono" panose="020B0509030602030204" pitchFamily="49" charset="0"/>
              </a:rPr>
              <a:t>(</a:t>
            </a:r>
            <a:r>
              <a:rPr lang="pt-BR" sz="2000" dirty="0" smtClean="0">
                <a:solidFill>
                  <a:srgbClr val="F9BF61"/>
                </a:solidFill>
                <a:latin typeface="Ubuntu Mono" panose="020B0509030602030204" pitchFamily="49" charset="0"/>
              </a:rPr>
              <a:t>Vértice</a:t>
            </a:r>
            <a:r>
              <a:rPr lang="pt-BR" sz="2000" dirty="0" smtClean="0">
                <a:latin typeface="Ubuntu Mono" panose="020B0509030602030204" pitchFamily="49" charset="0"/>
              </a:rPr>
              <a:t> </a:t>
            </a:r>
            <a:r>
              <a:rPr lang="pt-BR" sz="2000" dirty="0" err="1" smtClean="0">
                <a:latin typeface="Ubuntu Mono" panose="020B0509030602030204" pitchFamily="49" charset="0"/>
              </a:rPr>
              <a:t>point,</a:t>
            </a:r>
            <a:r>
              <a:rPr lang="pt-BR" sz="2000" dirty="0" err="1" smtClean="0">
                <a:solidFill>
                  <a:srgbClr val="F9BF61"/>
                </a:solidFill>
                <a:latin typeface="Ubuntu Mono" panose="020B0509030602030204" pitchFamily="49" charset="0"/>
              </a:rPr>
              <a:t>Vetor</a:t>
            </a:r>
            <a:r>
              <a:rPr lang="pt-BR" sz="2000" dirty="0" smtClean="0">
                <a:latin typeface="Ubuntu Mono" panose="020B0509030602030204" pitchFamily="49" charset="0"/>
              </a:rPr>
              <a:t> </a:t>
            </a:r>
            <a:r>
              <a:rPr lang="pt-BR" sz="2000" dirty="0" err="1">
                <a:latin typeface="Ubuntu Mono" panose="020B0509030602030204" pitchFamily="49" charset="0"/>
              </a:rPr>
              <a:t>normal,</a:t>
            </a:r>
            <a:r>
              <a:rPr lang="pt-BR" sz="2000" dirty="0" err="1">
                <a:solidFill>
                  <a:srgbClr val="F9BF61"/>
                </a:solidFill>
                <a:latin typeface="Ubuntu Mono" panose="020B0509030602030204" pitchFamily="49" charset="0"/>
              </a:rPr>
              <a:t>float</a:t>
            </a:r>
            <a:r>
              <a:rPr lang="pt-BR" sz="2000" dirty="0">
                <a:latin typeface="Ubuntu Mono" panose="020B0509030602030204" pitchFamily="49" charset="0"/>
              </a:rPr>
              <a:t> ambiente[3],</a:t>
            </a:r>
            <a:r>
              <a:rPr lang="pt-BR" sz="2000" dirty="0" err="1" smtClean="0">
                <a:solidFill>
                  <a:srgbClr val="F9BF61"/>
                </a:solidFill>
                <a:latin typeface="Ubuntu Mono" panose="020B0509030602030204" pitchFamily="49" charset="0"/>
              </a:rPr>
              <a:t>QList</a:t>
            </a:r>
            <a:r>
              <a:rPr lang="pt-BR" sz="2000" dirty="0" smtClean="0">
                <a:solidFill>
                  <a:srgbClr val="F9BF61"/>
                </a:solidFill>
                <a:latin typeface="Ubuntu Mono" panose="020B0509030602030204" pitchFamily="49" charset="0"/>
              </a:rPr>
              <a:t>&lt;Light</a:t>
            </a:r>
            <a:r>
              <a:rPr lang="pt-BR" sz="2000" dirty="0">
                <a:solidFill>
                  <a:srgbClr val="F9BF61"/>
                </a:solidFill>
                <a:latin typeface="Ubuntu Mono" panose="020B0509030602030204" pitchFamily="49" charset="0"/>
              </a:rPr>
              <a:t>&gt; </a:t>
            </a:r>
            <a:r>
              <a:rPr lang="pt-BR" sz="2000" dirty="0">
                <a:latin typeface="Ubuntu Mono" panose="020B0509030602030204" pitchFamily="49" charset="0"/>
              </a:rPr>
              <a:t>luzes);</a:t>
            </a:r>
          </a:p>
        </p:txBody>
      </p:sp>
    </p:spTree>
    <p:extLst>
      <p:ext uri="{BB962C8B-B14F-4D97-AF65-F5344CB8AC3E}">
        <p14:creationId xmlns:p14="http://schemas.microsoft.com/office/powerpoint/2010/main" val="403806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328</TotalTime>
  <Words>429</Words>
  <Application>Microsoft Office PowerPoint</Application>
  <PresentationFormat>Apresentação na tela (4:3)</PresentationFormat>
  <Paragraphs>72</Paragraphs>
  <Slides>16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Cambria Math</vt:lpstr>
      <vt:lpstr>Garamond</vt:lpstr>
      <vt:lpstr>Ubuntu Mono</vt:lpstr>
      <vt:lpstr>Tema do Office</vt:lpstr>
      <vt:lpstr>Trabalho Final de CG</vt:lpstr>
      <vt:lpstr>Introdução - Objetivo</vt:lpstr>
      <vt:lpstr>Relembrando o modelo</vt:lpstr>
      <vt:lpstr>Mudanças no Leitor de .obj</vt:lpstr>
      <vt:lpstr>ColorMatrix</vt:lpstr>
      <vt:lpstr>Arquivo .mtl</vt:lpstr>
      <vt:lpstr>Leitura</vt:lpstr>
      <vt:lpstr>Iluminação</vt:lpstr>
      <vt:lpstr>Adaptando a renderização</vt:lpstr>
      <vt:lpstr>Por dentro do toColor()</vt:lpstr>
      <vt:lpstr>Projeções</vt:lpstr>
      <vt:lpstr>Matrizes de Projeção</vt:lpstr>
      <vt:lpstr>Perspectiva</vt:lpstr>
      <vt:lpstr>Isométrica</vt:lpstr>
      <vt:lpstr>Apresentação do PowerPoint</vt:lpstr>
      <vt:lpstr>Conclusão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Augusto</dc:creator>
  <cp:lastModifiedBy>Daniel Augusto</cp:lastModifiedBy>
  <cp:revision>19</cp:revision>
  <dcterms:created xsi:type="dcterms:W3CDTF">2014-11-23T17:24:48Z</dcterms:created>
  <dcterms:modified xsi:type="dcterms:W3CDTF">2014-11-24T13:45:34Z</dcterms:modified>
</cp:coreProperties>
</file>

<file path=docProps/thumbnail.jpeg>
</file>